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2" r:id="rId37"/>
    <p:sldId id="29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4601cc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4601cc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4601cc8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4601cc8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4601cc8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4601cc8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444123f1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444123f1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444123f1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444123f1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4601cc8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4601cc8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4601cc82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4601cc82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4601cc82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4601cc82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4601cc82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4601cc82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4601cc82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4601cc82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4601cc82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4601cc82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4601cc8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4601cc8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4601cc82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4601cc82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4601cc82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4601cc82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4601cc82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4601cc82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4601cc82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4601cc82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4601cc8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4601cc8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444123f1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444123f1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444123f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444123f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444123f1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444123f1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444123f1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444123f1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444123f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444123f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4601cc82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4601cc82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444123f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444123f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444123f1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444123f1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444123f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444123f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444123f1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444123f1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444123f1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444123f1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444123f1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444123f1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444123f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444123f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4601cc8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4601cc8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4601cc82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4601cc82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4601cc82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4601cc82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4601cc8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4601cc82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4601cc8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4601cc8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ntrib.scikit-learn.org/imbalanced-learn/stable/over_sampling.html#a-practical-guid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Modeling </a:t>
            </a:r>
            <a:r>
              <a:rPr lang="en-US" sz="4400" b="1" dirty="0"/>
              <a:t>Unbalanced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88231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912000" y="1450075"/>
            <a:ext cx="7320000" cy="17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Downsampling</a:t>
            </a:r>
            <a:r>
              <a:rPr lang="vi" sz="2000">
                <a:solidFill>
                  <a:schemeClr val="dk1"/>
                </a:solidFill>
              </a:rPr>
              <a:t> adds tremendous importance to the minor class, typically shooting up recall and bringing down precision.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Values like 0.8 recall and 0.15 precision isn't uncommon.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565500" y="1524450"/>
            <a:ext cx="82668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Upsampling</a:t>
            </a:r>
            <a:r>
              <a:rPr lang="vi" sz="2000">
                <a:solidFill>
                  <a:schemeClr val="dk1"/>
                </a:solidFill>
              </a:rPr>
              <a:t> mitigates some of the excessive weight on the minor class. Recall is still typically higher than precision, but the gap is lesser.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060500"/>
                </a:solidFill>
              </a:rPr>
              <a:t>Values like 0.7 recall and 0.4 precision isn't uncommon. And are often considered good results for an unbalanced dataset.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816025" y="1090650"/>
            <a:ext cx="748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 b="1">
                <a:solidFill>
                  <a:schemeClr val="dk1"/>
                </a:solidFill>
              </a:rPr>
              <a:t>Cross-validation</a:t>
            </a:r>
            <a:r>
              <a:rPr lang="vi" sz="1600">
                <a:solidFill>
                  <a:schemeClr val="dk1"/>
                </a:solidFill>
              </a:rPr>
              <a:t> works for any global model-making choice, including sampling.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l="23351" t="31233" r="32204"/>
          <a:stretch/>
        </p:blipFill>
        <p:spPr>
          <a:xfrm>
            <a:off x="2319525" y="1483700"/>
            <a:ext cx="4208775" cy="36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816025" y="1090650"/>
            <a:ext cx="748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Cross-validation</a:t>
            </a:r>
            <a:r>
              <a:rPr lang="vi" sz="1600">
                <a:solidFill>
                  <a:schemeClr val="dk1"/>
                </a:solidFill>
              </a:rPr>
              <a:t> works for any global model-making choice, including sampling.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l="23834" t="31520" r="31238"/>
          <a:stretch/>
        </p:blipFill>
        <p:spPr>
          <a:xfrm>
            <a:off x="2353225" y="1498050"/>
            <a:ext cx="4255565" cy="36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816025" y="1090650"/>
            <a:ext cx="748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Cross-validation</a:t>
            </a:r>
            <a:r>
              <a:rPr lang="vi" sz="1600">
                <a:solidFill>
                  <a:schemeClr val="dk1"/>
                </a:solidFill>
              </a:rPr>
              <a:t> works for any global model-making choice, including sampling.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l="23994" t="31233" r="31883"/>
          <a:stretch/>
        </p:blipFill>
        <p:spPr>
          <a:xfrm>
            <a:off x="2266650" y="1557750"/>
            <a:ext cx="4113275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692400" y="1424475"/>
            <a:ext cx="7987200" cy="27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Every classifier used produces a different model.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Every dataset we use (produced by various sampling, say) produces a different model.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We can choose the best model using any criteria including AUC (area under the curve). Remember each model produces a different ROC curve.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Once a model is chosen. You can walk along the ROC curve and pick any point on it. Each point has different precision/recall values.</a:t>
            </a: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1087950" y="1483700"/>
            <a:ext cx="7830900" cy="31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Issues that arise when class outcomes are unbalanced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Approaches to dealing with unbalanced data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Upsample, Downsample, and Resample approaches to unbalanced class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541325" y="1347700"/>
            <a:ext cx="8234400" cy="31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Additional approaches to dealing with unbalanced outcomes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Random and Synthetic Over Sampling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Techniques for Under Sampling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Using Balanced Bagging (Blagging) to address unbalanced class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The Problem</a:t>
            </a:r>
            <a:endParaRPr sz="3000" b="1"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l="20128" t="14610" r="18840"/>
          <a:stretch/>
        </p:blipFill>
        <p:spPr>
          <a:xfrm>
            <a:off x="2805200" y="138050"/>
            <a:ext cx="6338800" cy="49840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Lots of Approaches</a:t>
            </a:r>
            <a:endParaRPr sz="3000" b="1"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828400" y="1285875"/>
            <a:ext cx="8003700" cy="3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111000"/>
                </a:solidFill>
              </a:rPr>
              <a:t>- General sklearn approaches</a:t>
            </a:r>
            <a:endParaRPr sz="2000">
              <a:solidFill>
                <a:srgbClr val="111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111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Oversampling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Undersampling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D0C00"/>
                </a:solidFill>
              </a:rPr>
              <a:t>- Combination</a:t>
            </a:r>
            <a:endParaRPr sz="2000">
              <a:solidFill>
                <a:srgbClr val="0D0C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D0C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60500"/>
                </a:solidFill>
              </a:rPr>
              <a:t>- Ensembles</a:t>
            </a:r>
            <a:endParaRPr sz="20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151400"/>
                </a:solidFill>
              </a:rPr>
              <a:t>- Check out http://contrib.scikit-learn.org/imbalanced-learn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31800" y="1450125"/>
            <a:ext cx="6680400" cy="32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30200"/>
                </a:solidFill>
              </a:rPr>
              <a:t>In this section, we will cover:</a:t>
            </a:r>
            <a:endParaRPr sz="200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282700"/>
                </a:solidFill>
              </a:rPr>
              <a:t>- Issues that arise when class outcomes are unbalanced</a:t>
            </a:r>
            <a:endParaRPr sz="2000">
              <a:solidFill>
                <a:srgbClr val="2827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2827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Approaches to dealing with unbalanced data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Upsample, Downsample, and Resample approaches to unbalanced class data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Weighting</a:t>
            </a:r>
            <a:endParaRPr sz="3000" b="1"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1261150" y="1384800"/>
            <a:ext cx="7571400" cy="31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Many models allow weighted observations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Adjust these so total weights are equal across classes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Easy to do, when it's available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No need to sacrifice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Stratified Sampling</a:t>
            </a:r>
            <a:endParaRPr sz="3000" b="1"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1273500" y="1570250"/>
            <a:ext cx="7559100" cy="29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Train-test split, “stratify" option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Shuffle Split -&gt; Stratified Shuffle Split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KFold -&gt; StratifiedKFold -&gt; RepeatedStratifiedKFold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Oversampling</a:t>
            </a:r>
            <a:endParaRPr sz="3000" b="1" dirty="0"/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l="10628" t="24069" r="10463"/>
          <a:stretch/>
        </p:blipFill>
        <p:spPr>
          <a:xfrm>
            <a:off x="898500" y="1091900"/>
            <a:ext cx="7346995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Random Oversampling</a:t>
            </a:r>
            <a:endParaRPr sz="3000" b="1" dirty="0"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1026225" y="1533150"/>
            <a:ext cx="7806000" cy="30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Simplest oversampling approach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Resample with replacement from minority class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No concerns about geometry of feature space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Good for categorical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Synthetic Oversampling</a:t>
            </a:r>
            <a:endParaRPr sz="3000" b="1"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408025" y="1261125"/>
            <a:ext cx="4302600" cy="32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151400"/>
                </a:solidFill>
              </a:rPr>
              <a:t>- Start with a point in the minority class</a:t>
            </a:r>
            <a:endParaRPr>
              <a:solidFill>
                <a:srgbClr val="151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151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Choose one of K nearest neighbors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50400"/>
                </a:solidFill>
              </a:rPr>
              <a:t>- Add a new point between them</a:t>
            </a:r>
            <a:endParaRPr>
              <a:solidFill>
                <a:srgbClr val="050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504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Two main approaches: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10000"/>
                </a:solidFill>
              </a:rPr>
              <a:t>• SMOTE</a:t>
            </a:r>
            <a:endParaRPr>
              <a:solidFill>
                <a:srgbClr val="010000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0A0900"/>
                </a:solidFill>
              </a:rPr>
              <a:t>• ADASYN</a:t>
            </a:r>
            <a:endParaRPr>
              <a:solidFill>
                <a:srgbClr val="010000"/>
              </a:solidFill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l="59258" t="21207" b="6585"/>
          <a:stretch/>
        </p:blipFill>
        <p:spPr>
          <a:xfrm>
            <a:off x="4841400" y="305303"/>
            <a:ext cx="4302600" cy="428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/>
        </p:nvSpPr>
        <p:spPr>
          <a:xfrm>
            <a:off x="408025" y="4590900"/>
            <a:ext cx="862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u="sng">
                <a:solidFill>
                  <a:schemeClr val="hlink"/>
                </a:solidFill>
                <a:hlinkClick r:id="rId4"/>
              </a:rPr>
              <a:t>http://contrib.scikit-learn.org/imbalanced-learn/stable/over_sampling.html#a-practical-guide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423000" y="556275"/>
            <a:ext cx="85206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SMOTE:</a:t>
            </a:r>
            <a:endParaRPr sz="3000" b="1" dirty="0"/>
          </a:p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Synthetic Minority Oversampling Technique</a:t>
            </a:r>
            <a:endParaRPr sz="3000" b="1"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529050" y="2176075"/>
            <a:ext cx="8085900" cy="25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Regular</a:t>
            </a:r>
            <a:r>
              <a:rPr lang="vi">
                <a:solidFill>
                  <a:schemeClr val="dk1"/>
                </a:solidFill>
              </a:rPr>
              <a:t>: Connect minority class points to any neighbor (even other classes)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Borderline</a:t>
            </a:r>
            <a:r>
              <a:rPr lang="vi">
                <a:solidFill>
                  <a:schemeClr val="dk1"/>
                </a:solidFill>
              </a:rPr>
              <a:t>: Classify points as outlier, safe, or in-danger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• </a:t>
            </a:r>
            <a:r>
              <a:rPr lang="vi" b="1">
                <a:solidFill>
                  <a:schemeClr val="dk1"/>
                </a:solidFill>
              </a:rPr>
              <a:t>1</a:t>
            </a:r>
            <a:r>
              <a:rPr lang="vi">
                <a:solidFill>
                  <a:schemeClr val="dk1"/>
                </a:solidFill>
              </a:rPr>
              <a:t>: Connect minority in-danger points only to minority points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• </a:t>
            </a:r>
            <a:r>
              <a:rPr lang="vi" b="1">
                <a:solidFill>
                  <a:schemeClr val="dk1"/>
                </a:solidFill>
              </a:rPr>
              <a:t>2</a:t>
            </a:r>
            <a:r>
              <a:rPr lang="vi">
                <a:solidFill>
                  <a:schemeClr val="dk1"/>
                </a:solidFill>
              </a:rPr>
              <a:t>: Connect minority in-danger points to whatever is nearby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030200"/>
                </a:solidFill>
              </a:rPr>
              <a:t>- </a:t>
            </a:r>
            <a:r>
              <a:rPr lang="vi" b="1">
                <a:solidFill>
                  <a:srgbClr val="030200"/>
                </a:solidFill>
              </a:rPr>
              <a:t>SVM</a:t>
            </a:r>
            <a:r>
              <a:rPr lang="vi">
                <a:solidFill>
                  <a:srgbClr val="030200"/>
                </a:solidFill>
              </a:rPr>
              <a:t>: Use minority support vectors to generate new points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311700" y="618125"/>
            <a:ext cx="85206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ADASYN: ADAptive SYNthetic sampling</a:t>
            </a:r>
            <a:endParaRPr sz="3000" b="1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1"/>
          </p:nvPr>
        </p:nvSpPr>
        <p:spPr>
          <a:xfrm>
            <a:off x="877875" y="1755725"/>
            <a:ext cx="7579200" cy="20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For each minority point: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Look at classes in neighborhood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Generate new samples proportional to competing classes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Motivated by KNN, but helps other classifiers as well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Undersampling</a:t>
            </a:r>
            <a:endParaRPr sz="3000" b="1" dirty="0"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l="4509" t="20633" r="4024" b="2861"/>
          <a:stretch/>
        </p:blipFill>
        <p:spPr>
          <a:xfrm>
            <a:off x="423688" y="1083575"/>
            <a:ext cx="8296625" cy="3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494575" y="234825"/>
            <a:ext cx="7900800" cy="11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vi" sz="3020" b="1" dirty="0"/>
              <a:t>Near Miss-1: Which Points to Keep? Those Closest to Nearby Minority Points</a:t>
            </a:r>
            <a:endParaRPr sz="2120" b="1" dirty="0"/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l="807" t="29510" r="1925" b="5444"/>
          <a:stretch/>
        </p:blipFill>
        <p:spPr>
          <a:xfrm>
            <a:off x="0" y="1574325"/>
            <a:ext cx="9144000" cy="34365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714450" y="160650"/>
            <a:ext cx="77151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Near Miss-2: Which Points to Keep? Those Closest to Distant Minority Points</a:t>
            </a:r>
            <a:endParaRPr sz="3000" b="1" dirty="0"/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l="808" t="30086" r="1763" b="5154"/>
          <a:stretch/>
        </p:blipFill>
        <p:spPr>
          <a:xfrm>
            <a:off x="0" y="1462950"/>
            <a:ext cx="9144000" cy="3415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818000" y="1156325"/>
            <a:ext cx="66927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Classifiers</a:t>
            </a:r>
            <a:r>
              <a:rPr lang="vi" sz="2000">
                <a:solidFill>
                  <a:schemeClr val="dk1"/>
                </a:solidFill>
              </a:rPr>
              <a:t> are usually built to optimize accuracy and hence will often perform poorly on unbalanced classes.</a:t>
            </a:r>
            <a:endParaRPr sz="200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28662" t="37246" r="34944" b="8599"/>
          <a:stretch/>
        </p:blipFill>
        <p:spPr>
          <a:xfrm>
            <a:off x="2556825" y="1974400"/>
            <a:ext cx="3789484" cy="31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556400" y="247200"/>
            <a:ext cx="82758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Near Miss-3: Those Closest to Majority Neighbors of Minority Points</a:t>
            </a:r>
            <a:endParaRPr sz="3000" b="1" dirty="0"/>
          </a:p>
        </p:txBody>
      </p:sp>
      <p:pic>
        <p:nvPicPr>
          <p:cNvPr id="234" name="Google Shape;234;p41"/>
          <p:cNvPicPr preferRelativeResize="0"/>
          <p:nvPr/>
        </p:nvPicPr>
        <p:blipFill rotWithShape="1">
          <a:blip r:embed="rId3">
            <a:alphaModFix/>
          </a:blip>
          <a:srcRect t="29224" b="6305"/>
          <a:stretch/>
        </p:blipFill>
        <p:spPr>
          <a:xfrm>
            <a:off x="0" y="1636175"/>
            <a:ext cx="9144000" cy="331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213600" y="370825"/>
            <a:ext cx="8716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Tomek Links: Mixed Mutual Nearest Neighbors</a:t>
            </a:r>
            <a:endParaRPr sz="3000" b="1" dirty="0"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t="29798" b="10317"/>
          <a:stretch/>
        </p:blipFill>
        <p:spPr>
          <a:xfrm>
            <a:off x="0" y="1475225"/>
            <a:ext cx="9144000" cy="3077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Edited Nearest Neighbors</a:t>
            </a:r>
            <a:endParaRPr sz="3000" b="1"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655300" y="1152475"/>
            <a:ext cx="6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100F00"/>
                </a:solidFill>
              </a:rPr>
              <a:t>- Remove points that don't agree with neighbors</a:t>
            </a:r>
            <a:endParaRPr sz="2000"/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l="14976" t="26932" r="14010"/>
          <a:stretch/>
        </p:blipFill>
        <p:spPr>
          <a:xfrm>
            <a:off x="1398350" y="1556125"/>
            <a:ext cx="6204054" cy="3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Combination Over/Under</a:t>
            </a:r>
            <a:endParaRPr sz="3000" b="1" dirty="0"/>
          </a:p>
        </p:txBody>
      </p:sp>
      <p:sp>
        <p:nvSpPr>
          <p:cNvPr id="253" name="Google Shape;253;p44"/>
          <p:cNvSpPr txBox="1">
            <a:spLocks noGrp="1"/>
          </p:cNvSpPr>
          <p:nvPr>
            <p:ph type="body" idx="1"/>
          </p:nvPr>
        </p:nvSpPr>
        <p:spPr>
          <a:xfrm>
            <a:off x="939675" y="1434250"/>
            <a:ext cx="7892700" cy="31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131200"/>
                </a:solidFill>
              </a:rPr>
              <a:t>- SMOTE + Tomek's link</a:t>
            </a:r>
            <a:endParaRPr sz="2000">
              <a:solidFill>
                <a:srgbClr val="131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131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SMOTE + Edited Nearest Neighbors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Blagging (Balanced Bagging)</a:t>
            </a:r>
            <a:endParaRPr sz="3000" b="1" dirty="0">
              <a:solidFill>
                <a:srgbClr val="030200"/>
              </a:solidFill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l="14007" t="15761" r="1611"/>
          <a:stretch/>
        </p:blipFill>
        <p:spPr>
          <a:xfrm>
            <a:off x="895288" y="1017725"/>
            <a:ext cx="7353428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Classes: Summary</a:t>
            </a:r>
            <a:endParaRPr sz="3000" b="1" dirty="0"/>
          </a:p>
        </p:txBody>
      </p:sp>
      <p:sp>
        <p:nvSpPr>
          <p:cNvPr id="265" name="Google Shape;265;p46"/>
          <p:cNvSpPr txBox="1">
            <a:spLocks noGrp="1"/>
          </p:cNvSpPr>
          <p:nvPr>
            <p:ph type="body" idx="1"/>
          </p:nvPr>
        </p:nvSpPr>
        <p:spPr>
          <a:xfrm>
            <a:off x="902575" y="1483700"/>
            <a:ext cx="7929900" cy="30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All of this happens after the test set has been split.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Use sensible metrics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AUC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F1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Cohen's Kappa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Not accuracy - too easy to fool in this case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Modeling Approaches for Unbalanced Classes</a:t>
            </a:r>
          </a:p>
          <a:p>
            <a:r>
              <a:rPr lang="en-US" dirty="0">
                <a:solidFill>
                  <a:schemeClr val="tx1"/>
                </a:solidFill>
              </a:rPr>
              <a:t>Specific algorithms to </a:t>
            </a:r>
            <a:r>
              <a:rPr lang="en-US" dirty="0" err="1">
                <a:solidFill>
                  <a:schemeClr val="tx1"/>
                </a:solidFill>
              </a:rPr>
              <a:t>upsample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downsample</a:t>
            </a:r>
            <a:r>
              <a:rPr lang="en-US" dirty="0">
                <a:solidFill>
                  <a:schemeClr val="tx1"/>
                </a:solidFill>
              </a:rPr>
              <a:t>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Stratified sampling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oversampling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Synthetic oversampling, the main two approaches being Synthetic Minority Oversampling Technique (SMOTE) and Adaptive Synthetic sampling (ADASYN)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Cluster Centroids implementations like </a:t>
            </a:r>
            <a:r>
              <a:rPr lang="en-US" dirty="0" err="1">
                <a:solidFill>
                  <a:schemeClr val="tx1"/>
                </a:solidFill>
              </a:rPr>
              <a:t>NearMiss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Tomek</a:t>
            </a:r>
            <a:r>
              <a:rPr lang="en-US" dirty="0">
                <a:solidFill>
                  <a:schemeClr val="tx1"/>
                </a:solidFill>
              </a:rPr>
              <a:t> Links, and Nearest </a:t>
            </a:r>
            <a:r>
              <a:rPr lang="en-US" dirty="0" smtClean="0">
                <a:solidFill>
                  <a:schemeClr val="tx1"/>
                </a:solidFill>
              </a:rPr>
              <a:t>Neighbors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9794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>
                <a:solidFill>
                  <a:srgbClr val="030200"/>
                </a:solidFill>
              </a:rPr>
              <a:t>Learning Recap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271" name="Google Shape;271;p47"/>
          <p:cNvSpPr txBox="1">
            <a:spLocks noGrp="1"/>
          </p:cNvSpPr>
          <p:nvPr>
            <p:ph type="body" idx="1"/>
          </p:nvPr>
        </p:nvSpPr>
        <p:spPr>
          <a:xfrm>
            <a:off x="432750" y="1273500"/>
            <a:ext cx="8296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Additional approaches to dealing with unbalanced outcomes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Random and Synthetic Over Sampling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Techniques for Under Sampling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Using Balanced Bagging (Blagging) to address unbalanced class data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94075" y="1152475"/>
            <a:ext cx="79446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For unbalanced datasets, we can balance the size of the classes by either downsampling the larger class or upsampling the small one.</a:t>
            </a:r>
            <a:endParaRPr sz="200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l="14975" t="42404" r="31078" b="17481"/>
          <a:stretch/>
        </p:blipFill>
        <p:spPr>
          <a:xfrm>
            <a:off x="1069550" y="2020375"/>
            <a:ext cx="6735525" cy="28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694075" y="1152475"/>
            <a:ext cx="79446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For unbalanced datasets, we can balance the size of the classes by either downsampling the larger class or upsampling the small one.</a:t>
            </a:r>
            <a:endParaRPr sz="2000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14978" t="42981" r="21090" b="17477"/>
          <a:stretch/>
        </p:blipFill>
        <p:spPr>
          <a:xfrm>
            <a:off x="694075" y="2080750"/>
            <a:ext cx="7944600" cy="27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140250" y="1227000"/>
            <a:ext cx="73125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We can also do a mix of the two. In this example 6 &lt; s &lt; 19 for sampling. If we choose s = 10: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14492" t="42122" r="26085" b="18050"/>
          <a:stretch/>
        </p:blipFill>
        <p:spPr>
          <a:xfrm>
            <a:off x="755175" y="2057250"/>
            <a:ext cx="7633650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1202225" y="1512075"/>
            <a:ext cx="7629900" cy="30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Steps for unbalanced datasets: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Do a stratified test-train split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Up or down sample the full dataset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Build models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Unbalanced Classes</a:t>
            </a:r>
            <a:endParaRPr sz="3000" b="1"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885750" y="1072000"/>
            <a:ext cx="7372500" cy="14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With unbalanced classes, the data often isn't easily separable. We must choose to make sacrifices to one class or the other.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Consider the following data about an email campaign:</a:t>
            </a:r>
            <a:endParaRPr sz="2000"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21902" t="43552" r="23025" b="2580"/>
          <a:stretch/>
        </p:blipFill>
        <p:spPr>
          <a:xfrm>
            <a:off x="2089588" y="2414300"/>
            <a:ext cx="4964817" cy="2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30200"/>
                </a:solidFill>
              </a:rPr>
              <a:t>Unbalanced Classes</a:t>
            </a:r>
            <a:endParaRPr sz="3000" b="1" dirty="0">
              <a:solidFill>
                <a:srgbClr val="030200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966725" y="1078100"/>
            <a:ext cx="75603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For every minor-class data-point identified as such, we might wrongly label a few major-class points as minor-class.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So as recall goes up, precision will likely go down.</a:t>
            </a:r>
            <a:endParaRPr sz="2000"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22222" t="43550" r="22865" b="2296"/>
          <a:stretch/>
        </p:blipFill>
        <p:spPr>
          <a:xfrm>
            <a:off x="1986700" y="2352350"/>
            <a:ext cx="5035890" cy="27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996</Words>
  <Application>Microsoft Office PowerPoint</Application>
  <PresentationFormat>On-screen Show (16:9)</PresentationFormat>
  <Paragraphs>209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Modeling Unbalanced Classes</vt:lpstr>
      <vt:lpstr>Learning Goals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Unbalanced Classes</vt:lpstr>
      <vt:lpstr>Learning Recap</vt:lpstr>
      <vt:lpstr>Learning Goals</vt:lpstr>
      <vt:lpstr>The Problem</vt:lpstr>
      <vt:lpstr>Lots of Approaches</vt:lpstr>
      <vt:lpstr>Weighting</vt:lpstr>
      <vt:lpstr>Stratified Sampling</vt:lpstr>
      <vt:lpstr>Oversampling</vt:lpstr>
      <vt:lpstr>Random Oversampling</vt:lpstr>
      <vt:lpstr>Synthetic Oversampling</vt:lpstr>
      <vt:lpstr>SMOTE: Synthetic Minority Oversampling Technique</vt:lpstr>
      <vt:lpstr>ADASYN: ADAptive SYNthetic sampling</vt:lpstr>
      <vt:lpstr>Undersampling</vt:lpstr>
      <vt:lpstr>Near Miss-1: Which Points to Keep? Those Closest to Nearby Minority Points</vt:lpstr>
      <vt:lpstr>Near Miss-2: Which Points to Keep? Those Closest to Distant Minority Points</vt:lpstr>
      <vt:lpstr>Near Miss-3: Those Closest to Majority Neighbors of Minority Points</vt:lpstr>
      <vt:lpstr>Tomek Links: Mixed Mutual Nearest Neighbors</vt:lpstr>
      <vt:lpstr>Edited Nearest Neighbors</vt:lpstr>
      <vt:lpstr>Combination Over/Under</vt:lpstr>
      <vt:lpstr>Blagging (Balanced Bagging)</vt:lpstr>
      <vt:lpstr>Unbalanced Classes: 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4</cp:revision>
  <dcterms:modified xsi:type="dcterms:W3CDTF">2022-12-15T09:00:32Z</dcterms:modified>
</cp:coreProperties>
</file>